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9" r:id="rId2"/>
    <p:sldId id="256" r:id="rId3"/>
    <p:sldId id="257" r:id="rId4"/>
    <p:sldId id="260" r:id="rId5"/>
    <p:sldId id="261" r:id="rId6"/>
    <p:sldId id="263" r:id="rId7"/>
    <p:sldId id="262" r:id="rId8"/>
    <p:sldId id="264" r:id="rId9"/>
    <p:sldId id="265" r:id="rId10"/>
    <p:sldId id="26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C6F910-E71E-4500-AFCF-00348A431762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1B371-C78E-43D5-A36C-BD601F29F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007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1B371-C78E-43D5-A36C-BD601F29F18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8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251520" y="1844824"/>
            <a:ext cx="324036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3491880" y="980728"/>
            <a:ext cx="0" cy="864096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491880" y="1010918"/>
            <a:ext cx="3816424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79512" y="6453336"/>
            <a:ext cx="144016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1619672" y="5805264"/>
            <a:ext cx="0" cy="648072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619672" y="5805264"/>
            <a:ext cx="1224136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2843808" y="5157192"/>
            <a:ext cx="0" cy="648072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843808" y="5157192"/>
            <a:ext cx="1296144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4139952" y="4509120"/>
            <a:ext cx="0" cy="648072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139952" y="4509120"/>
            <a:ext cx="144016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5580112" y="3933056"/>
            <a:ext cx="0" cy="576064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580112" y="3933056"/>
            <a:ext cx="1224136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6804248" y="3356992"/>
            <a:ext cx="0" cy="576064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804248" y="3356992"/>
            <a:ext cx="1296144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869386" y="1521658"/>
            <a:ext cx="2287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- </a:t>
            </a:r>
            <a:r>
              <a:rPr lang="en-US" sz="3600" dirty="0" smtClean="0"/>
              <a:t>XVII</a:t>
            </a:r>
            <a:r>
              <a:rPr lang="ru-RU" sz="3600" dirty="0" smtClean="0"/>
              <a:t> век </a:t>
            </a:r>
            <a:endParaRPr lang="ru-RU" sz="3600" dirty="0"/>
          </a:p>
        </p:txBody>
      </p:sp>
      <p:sp>
        <p:nvSpPr>
          <p:cNvPr id="36" name="TextBox 35"/>
          <p:cNvSpPr txBox="1"/>
          <p:nvPr/>
        </p:nvSpPr>
        <p:spPr>
          <a:xfrm>
            <a:off x="1089669" y="1366609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1613-1645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4666538" y="458517"/>
            <a:ext cx="1382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1645 - </a:t>
            </a:r>
            <a:r>
              <a:rPr lang="en-US" dirty="0" smtClean="0"/>
              <a:t>1676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251520" y="612930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1725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7601347" y="298766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1762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575234" y="4833156"/>
            <a:ext cx="22765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- XVIII</a:t>
            </a:r>
            <a:r>
              <a:rPr lang="ru-RU" sz="3600" dirty="0" smtClean="0"/>
              <a:t> век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56651" y="4139788"/>
            <a:ext cx="223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Михаил Фёдорович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23928" y="3172326"/>
            <a:ext cx="243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Алексей Михайлович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048648" y="2389530"/>
            <a:ext cx="2489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63 года – 2 правителя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192180" y="5805264"/>
            <a:ext cx="2513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37 лет – 6 правителей</a:t>
            </a:r>
            <a:endParaRPr lang="ru-RU" dirty="0"/>
          </a:p>
        </p:txBody>
      </p:sp>
      <p:pic>
        <p:nvPicPr>
          <p:cNvPr id="27" name="Picture 4" descr="C:\Users\Фирдаус\Desktop\уг11\10\и10\смута\с\михаил романо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11" y="1954132"/>
            <a:ext cx="1526977" cy="2185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6" descr="a_704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759" y="1109878"/>
            <a:ext cx="1726546" cy="1921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8994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1" y="2071678"/>
            <a:ext cx="63133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Термин – родовое </a:t>
            </a:r>
            <a:r>
              <a:rPr lang="ru-RU" sz="3200" b="1" dirty="0"/>
              <a:t>п</a:t>
            </a:r>
            <a:r>
              <a:rPr lang="ru-RU" sz="3200" b="1" dirty="0" smtClean="0"/>
              <a:t>онятие + </a:t>
            </a:r>
          </a:p>
          <a:p>
            <a:r>
              <a:rPr lang="ru-RU" sz="3200" b="1" dirty="0" smtClean="0"/>
              <a:t>                    </a:t>
            </a:r>
          </a:p>
          <a:p>
            <a:r>
              <a:rPr lang="ru-RU" sz="3200" b="1" dirty="0"/>
              <a:t> </a:t>
            </a:r>
            <a:r>
              <a:rPr lang="ru-RU" sz="3200" b="1" dirty="0" smtClean="0"/>
              <a:t>               видовые отличия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146625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6996" y="2399317"/>
            <a:ext cx="8481809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Эпоха дворцовых переворотов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– </a:t>
            </a:r>
            <a:r>
              <a:rPr lang="ru-RU" sz="2400" dirty="0" smtClean="0"/>
              <a:t>это период, </a:t>
            </a:r>
          </a:p>
          <a:p>
            <a:endParaRPr lang="ru-RU" sz="2400" dirty="0"/>
          </a:p>
          <a:p>
            <a:r>
              <a:rPr lang="ru-RU" sz="2400" dirty="0" smtClean="0"/>
              <a:t>                                      начавшийся в 1725 году</a:t>
            </a:r>
          </a:p>
          <a:p>
            <a:endParaRPr lang="ru-RU" sz="2400" dirty="0" smtClean="0"/>
          </a:p>
          <a:p>
            <a:r>
              <a:rPr lang="ru-RU" sz="2400" dirty="0" smtClean="0"/>
              <a:t>   после смерти Петра</a:t>
            </a:r>
            <a:r>
              <a:rPr lang="en-US" sz="2400" dirty="0" smtClean="0"/>
              <a:t>I</a:t>
            </a:r>
            <a:r>
              <a:rPr lang="ru-RU" sz="2400" dirty="0" smtClean="0"/>
              <a:t>) и продолжавшийся до 1762 года,</a:t>
            </a:r>
          </a:p>
          <a:p>
            <a:endParaRPr lang="ru-RU" sz="2400" dirty="0" smtClean="0"/>
          </a:p>
          <a:p>
            <a:r>
              <a:rPr lang="ru-RU" sz="2400" dirty="0" smtClean="0"/>
              <a:t>характеризующийся частой сменой правителей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                           при помощи гвардии.</a:t>
            </a:r>
            <a:endParaRPr lang="ru-RU" sz="24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868144" y="1374660"/>
            <a:ext cx="1141288" cy="100811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427984" y="764704"/>
            <a:ext cx="2600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Родовое понятие</a:t>
            </a:r>
            <a:endParaRPr lang="ru-RU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1928342" y="3392996"/>
            <a:ext cx="2232248" cy="36004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1915741" y="3392996"/>
            <a:ext cx="432048" cy="77139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1043608" y="3372298"/>
            <a:ext cx="792088" cy="158417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8403" y="3021952"/>
            <a:ext cx="2252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Видовые отличия</a:t>
            </a:r>
            <a:endParaRPr lang="ru-RU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841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628800"/>
            <a:ext cx="7175351" cy="1793167"/>
          </a:xfrm>
        </p:spPr>
        <p:txBody>
          <a:bodyPr/>
          <a:lstStyle/>
          <a:p>
            <a:r>
              <a:rPr lang="ru-RU" sz="6600" dirty="0" smtClean="0">
                <a:solidFill>
                  <a:schemeClr val="accent6">
                    <a:lumMod val="75000"/>
                  </a:schemeClr>
                </a:solidFill>
              </a:rPr>
              <a:t>Дворцовые перевороты</a:t>
            </a:r>
            <a:endParaRPr lang="ru-RU" sz="6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564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895502"/>
            <a:ext cx="928903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solidFill>
                  <a:schemeClr val="accent6">
                    <a:lumMod val="75000"/>
                  </a:schemeClr>
                </a:solidFill>
              </a:rPr>
              <a:t>Цель урока </a:t>
            </a:r>
            <a:r>
              <a:rPr lang="ru-RU" sz="3200" b="1" dirty="0" smtClean="0"/>
              <a:t>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выяснить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причины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дворцовых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переворотов, дать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определение этому понятию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  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познакомиться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 некоторыми представителями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эпохи.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351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860594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Причины Дворцовых переворотов:</a:t>
            </a:r>
          </a:p>
          <a:p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Courier New" pitchFamily="49" charset="0"/>
              <a:buChar char="o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Отсутствие законных наследников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(не выполнение указа 1722 года).</a:t>
            </a:r>
          </a:p>
          <a:p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Courier New" pitchFamily="49" charset="0"/>
              <a:buChar char="o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Слабость центральной власти.            </a:t>
            </a:r>
          </a:p>
        </p:txBody>
      </p:sp>
    </p:spTree>
    <p:extLst>
      <p:ext uri="{BB962C8B-B14F-4D97-AF65-F5344CB8AC3E}">
        <p14:creationId xmlns:p14="http://schemas.microsoft.com/office/powerpoint/2010/main" val="338585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3203848" y="381000"/>
            <a:ext cx="2520280" cy="1210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Aft>
                <a:spcPts val="1000"/>
              </a:spcAft>
            </a:pPr>
            <a:r>
              <a:rPr lang="ru-RU" sz="2800" i="0" dirty="0">
                <a:effectLst/>
                <a:ea typeface="Calibri"/>
                <a:cs typeface="Times New Roman"/>
              </a:rPr>
              <a:t>Пётр</a:t>
            </a:r>
            <a:r>
              <a:rPr lang="en-US" sz="2800" i="0" dirty="0">
                <a:effectLst/>
                <a:ea typeface="Calibri"/>
                <a:cs typeface="Times New Roman"/>
              </a:rPr>
              <a:t> I</a:t>
            </a:r>
            <a:endParaRPr lang="ru-RU" sz="2800" i="1" dirty="0">
              <a:effectLst/>
              <a:ea typeface="Calibri"/>
              <a:cs typeface="Times New Roman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187624" y="986471"/>
            <a:ext cx="2160240" cy="9356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Aft>
                <a:spcPts val="1000"/>
              </a:spcAft>
            </a:pPr>
            <a:r>
              <a:rPr lang="ru-RU" sz="2400" i="1" dirty="0" smtClean="0">
                <a:effectLst/>
                <a:ea typeface="Calibri"/>
                <a:cs typeface="Times New Roman"/>
              </a:rPr>
              <a:t>Евдокия Лопухина</a:t>
            </a:r>
            <a:endParaRPr lang="ru-RU" sz="2400" i="1" dirty="0">
              <a:effectLst/>
              <a:ea typeface="Calibri"/>
              <a:cs typeface="Times New Roman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595271" y="986472"/>
            <a:ext cx="2447688" cy="9356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Aft>
                <a:spcPts val="1000"/>
              </a:spcAft>
            </a:pPr>
            <a:r>
              <a:rPr lang="ru-RU" sz="2800" i="1" dirty="0" smtClean="0">
                <a:solidFill>
                  <a:schemeClr val="bg1"/>
                </a:solidFill>
                <a:effectLst/>
                <a:ea typeface="Calibri"/>
                <a:cs typeface="Times New Roman"/>
              </a:rPr>
              <a:t>Екатерина</a:t>
            </a:r>
            <a:r>
              <a:rPr lang="en-US" sz="2800" i="1" dirty="0">
                <a:solidFill>
                  <a:schemeClr val="bg1"/>
                </a:solidFill>
                <a:ea typeface="Calibri"/>
                <a:cs typeface="Times New Roman"/>
              </a:rPr>
              <a:t>I</a:t>
            </a:r>
            <a:endParaRPr lang="ru-RU" sz="2800" i="1" dirty="0">
              <a:solidFill>
                <a:schemeClr val="bg1"/>
              </a:solidFill>
              <a:effectLst/>
              <a:ea typeface="Calibri"/>
              <a:cs typeface="Times New Roman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2051720" y="1922145"/>
            <a:ext cx="0" cy="431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404694" y="2060848"/>
            <a:ext cx="0" cy="355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935337" y="2138045"/>
            <a:ext cx="12700" cy="1016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Rectangle 27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75578" y="2410579"/>
            <a:ext cx="15522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Алексей </a:t>
            </a:r>
            <a:endParaRPr lang="ru-RU" sz="2800" dirty="0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1547664" y="2138045"/>
            <a:ext cx="936104" cy="1193165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1547664" y="2138045"/>
            <a:ext cx="936104" cy="1091565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27" idx="2"/>
          </p:cNvCxnSpPr>
          <p:nvPr/>
        </p:nvCxnSpPr>
        <p:spPr>
          <a:xfrm>
            <a:off x="2051720" y="2933799"/>
            <a:ext cx="0" cy="70221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454504" y="3748389"/>
            <a:ext cx="1122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Пётр </a:t>
            </a:r>
            <a:r>
              <a:rPr lang="en-US" sz="2400" dirty="0" smtClean="0"/>
              <a:t>II</a:t>
            </a:r>
            <a:endParaRPr lang="ru-RU" sz="2400" dirty="0"/>
          </a:p>
        </p:txBody>
      </p:sp>
      <p:sp>
        <p:nvSpPr>
          <p:cNvPr id="38" name="TextBox 37"/>
          <p:cNvSpPr txBox="1"/>
          <p:nvPr/>
        </p:nvSpPr>
        <p:spPr>
          <a:xfrm>
            <a:off x="5986986" y="2503794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Анна</a:t>
            </a:r>
            <a:endParaRPr lang="ru-RU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6300192" y="3205806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Елизавета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88749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единительная линия 11"/>
          <p:cNvCxnSpPr/>
          <p:nvPr/>
        </p:nvCxnSpPr>
        <p:spPr>
          <a:xfrm>
            <a:off x="462994" y="4787860"/>
            <a:ext cx="144016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1903154" y="4139788"/>
            <a:ext cx="0" cy="648072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903154" y="4139788"/>
            <a:ext cx="1224136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3127290" y="3491716"/>
            <a:ext cx="0" cy="648072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127290" y="3491716"/>
            <a:ext cx="1296144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4423434" y="2843644"/>
            <a:ext cx="0" cy="648072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423434" y="2843644"/>
            <a:ext cx="144016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5863594" y="2267580"/>
            <a:ext cx="0" cy="576064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863594" y="2267580"/>
            <a:ext cx="1224136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7087730" y="1691516"/>
            <a:ext cx="0" cy="576064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7087730" y="1691516"/>
            <a:ext cx="1296144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35002" y="4463824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1725</a:t>
            </a:r>
            <a:r>
              <a:rPr lang="ru-RU" dirty="0" smtClean="0"/>
              <a:t>-1727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7884829" y="132218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1762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462994" y="4861975"/>
            <a:ext cx="1350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Екатерина</a:t>
            </a:r>
            <a:r>
              <a:rPr lang="en-US" dirty="0" smtClean="0"/>
              <a:t>I</a:t>
            </a:r>
            <a:endParaRPr lang="ru-RU" dirty="0"/>
          </a:p>
        </p:txBody>
      </p:sp>
      <p:pic>
        <p:nvPicPr>
          <p:cNvPr id="27" name="Picture 6" descr="EK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0968" y="1813413"/>
            <a:ext cx="1538285" cy="21305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24958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EK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99792" y="476672"/>
            <a:ext cx="3492500" cy="483711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03848" y="5805264"/>
            <a:ext cx="2518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Екатерина</a:t>
            </a:r>
            <a:r>
              <a:rPr lang="en-US" sz="3600" dirty="0" smtClean="0"/>
              <a:t>I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09012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единительная линия 11"/>
          <p:cNvCxnSpPr/>
          <p:nvPr/>
        </p:nvCxnSpPr>
        <p:spPr>
          <a:xfrm>
            <a:off x="462994" y="4787860"/>
            <a:ext cx="144016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1903154" y="4139788"/>
            <a:ext cx="0" cy="648072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903154" y="4139788"/>
            <a:ext cx="1224136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3127290" y="3491716"/>
            <a:ext cx="0" cy="648072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127290" y="3491716"/>
            <a:ext cx="1296144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4423434" y="2843644"/>
            <a:ext cx="0" cy="648072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423434" y="2843644"/>
            <a:ext cx="144016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5863594" y="2267580"/>
            <a:ext cx="0" cy="576064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863594" y="2267580"/>
            <a:ext cx="1224136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7087730" y="1691516"/>
            <a:ext cx="0" cy="576064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7087730" y="1691516"/>
            <a:ext cx="1296144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35002" y="4463824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1725</a:t>
            </a:r>
            <a:r>
              <a:rPr lang="ru-RU" dirty="0" smtClean="0"/>
              <a:t>-1727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7884829" y="132218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1762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462994" y="4861975"/>
            <a:ext cx="1350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Екатерина</a:t>
            </a:r>
            <a:r>
              <a:rPr lang="en-US" dirty="0" smtClean="0"/>
              <a:t>I</a:t>
            </a:r>
            <a:endParaRPr lang="ru-RU" dirty="0"/>
          </a:p>
        </p:txBody>
      </p:sp>
      <p:pic>
        <p:nvPicPr>
          <p:cNvPr id="27" name="Picture 6" descr="EK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0968" y="1813413"/>
            <a:ext cx="1538285" cy="213052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59354" y="3631086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1727-1730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23727" y="4279158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Пётр </a:t>
            </a:r>
            <a:r>
              <a:rPr lang="en-US" dirty="0" smtClean="0"/>
              <a:t>II</a:t>
            </a:r>
            <a:endParaRPr lang="ru-RU" dirty="0"/>
          </a:p>
        </p:txBody>
      </p:sp>
      <p:pic>
        <p:nvPicPr>
          <p:cNvPr id="19" name="Picture 4" descr="PETR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044" y="1443037"/>
            <a:ext cx="1254817" cy="2048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4986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ETR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4664"/>
            <a:ext cx="3394075" cy="468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57070" y="5373216"/>
            <a:ext cx="12795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Пётр</a:t>
            </a:r>
            <a:r>
              <a:rPr lang="en-US" sz="2800" dirty="0" smtClean="0"/>
              <a:t>II</a:t>
            </a:r>
            <a:r>
              <a:rPr lang="ru-RU" sz="2800" dirty="0" smtClean="0"/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009508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73</TotalTime>
  <Words>141</Words>
  <Application>Microsoft Office PowerPoint</Application>
  <PresentationFormat>Экран (4:3)</PresentationFormat>
  <Paragraphs>56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Дворцовые перевороты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Your User Name</cp:lastModifiedBy>
  <cp:revision>9</cp:revision>
  <dcterms:modified xsi:type="dcterms:W3CDTF">2016-02-17T14:51:53Z</dcterms:modified>
</cp:coreProperties>
</file>